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>
  <p:sldMasterIdLst>
    <p:sldMasterId id="2147483660" r:id="rId1"/>
  </p:sldMasterIdLst>
  <p:notesMasterIdLst>
    <p:notesMasterId r:id="rId2"/>
  </p:notesMasterIdLst>
  <p:handoutMasterIdLst>
    <p:handoutMasterId r:id="rId3"/>
  </p:handoutMasterIdLst>
  <p:sldIdLst>
    <p:sldId id="270" r:id="rId4"/>
    <p:sldId id="271" r:id="rId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7480" autoAdjust="0"/>
    <p:restoredTop sz="84299" autoAdjust="0"/>
  </p:normalViewPr>
  <p:slideViewPr>
    <p:cSldViewPr snapToGrid="0">
      <p:cViewPr varScale="1">
        <p:scale>
          <a:sx n="100" d="100"/>
          <a:sy n="100" d="100"/>
        </p:scale>
        <p:origin x="906" y="84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1764" y="90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2" Type="http://schemas.openxmlformats.org/officeDocument/2006/relationships/notesMaster" Target="notesMasters/notesMaster1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presProps" Target="presProps.xml"  /><Relationship Id="rId7" Type="http://schemas.openxmlformats.org/officeDocument/2006/relationships/viewProps" Target="viewProps.xml"  /><Relationship Id="rId8" Type="http://schemas.openxmlformats.org/officeDocument/2006/relationships/theme" Target="theme/theme1.xml"  /><Relationship Id="rId9" Type="http://schemas.openxmlformats.org/officeDocument/2006/relationships/tableStyles" Target="tableStyles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77D90317-C3EF-49CF-8DF4-001C3C66B4D8}" type="datetime1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AC700BF5-20D5-4A42-A62B-B44F8DF0EF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2536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A4CFB8A9-4056-4503-B64C-BF1B4DA52135}" type="datetime1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44B0C86F-B3D4-476C-AB6C-FAB6FBF1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9349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032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00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229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51743" y="6492876"/>
            <a:ext cx="384464" cy="365125"/>
          </a:xfrm>
        </p:spPr>
        <p:txBody>
          <a:bodyPr/>
          <a:lstStyle>
            <a:lvl1pPr algn="ctr">
              <a:defRPr/>
            </a:lvl1pPr>
          </a:lstStyle>
          <a:p>
            <a:fld id="{E52FEB01-36F6-4D31-80DA-9398FDFFF9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1"/>
            <a:ext cx="9144000" cy="365125"/>
          </a:xfrm>
          <a:prstGeom prst="rect">
            <a:avLst/>
          </a:prstGeom>
          <a:solidFill>
            <a:srgbClr val="143F7B"/>
          </a:solidFill>
          <a:ln>
            <a:solidFill>
              <a:srgbClr val="143F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1" y="1"/>
            <a:ext cx="342900" cy="365125"/>
          </a:xfrm>
          <a:prstGeom prst="rect">
            <a:avLst/>
          </a:prstGeom>
          <a:solidFill>
            <a:srgbClr val="00ADEF"/>
          </a:solidFill>
          <a:ln>
            <a:solidFill>
              <a:srgbClr val="00A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cxnSp>
        <p:nvCxnSpPr>
          <p:cNvPr id="11" name="직선 연결선 10"/>
          <p:cNvCxnSpPr/>
          <p:nvPr userDrawn="1"/>
        </p:nvCxnSpPr>
        <p:spPr>
          <a:xfrm flipV="1">
            <a:off x="356344" y="1"/>
            <a:ext cx="0" cy="797442"/>
          </a:xfrm>
          <a:prstGeom prst="line">
            <a:avLst/>
          </a:prstGeom>
          <a:ln w="19050">
            <a:solidFill>
              <a:srgbClr val="00AD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4"/>
          <p:cNvSpPr>
            <a:spLocks noGrp="1"/>
          </p:cNvSpPr>
          <p:nvPr userDrawn="1">
            <p:ph type="title"/>
          </p:nvPr>
        </p:nvSpPr>
        <p:spPr>
          <a:xfrm>
            <a:off x="401169" y="381924"/>
            <a:ext cx="8872140" cy="398721"/>
          </a:xfrm>
        </p:spPr>
        <p:txBody>
          <a:bodyPr>
            <a:noAutofit/>
          </a:bodyPr>
          <a:lstStyle>
            <a:lvl1pPr>
              <a:defRPr sz="1875">
                <a:solidFill>
                  <a:srgbClr val="0070C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97928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587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804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802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161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675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077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98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74381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62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52FEB01-36F6-4D31-80DA-9398FDFFF90A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연관성 분석 예시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20194111</a:t>
            </a:r>
            <a:r>
              <a:rPr lang="ko-KR" altLang="en-US"/>
              <a:t> 최민규 지면 풀이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0329" y="1434505"/>
            <a:ext cx="5411851" cy="501849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/>
          <a:srcRect b="20510"/>
          <a:stretch>
            <a:fillRect/>
          </a:stretch>
        </p:blipFill>
        <p:spPr>
          <a:xfrm>
            <a:off x="4799504" y="722177"/>
            <a:ext cx="4176522" cy="202196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</p:pic>
      <p:sp>
        <p:nvSpPr>
          <p:cNvPr id="8" name="가로 글상자 7"/>
          <p:cNvSpPr txBox="1"/>
          <p:nvPr/>
        </p:nvSpPr>
        <p:spPr>
          <a:xfrm>
            <a:off x="5066457" y="2700449"/>
            <a:ext cx="3941671" cy="728551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p>
            <a:pPr lvl="0" latinLnBrk="1">
              <a:defRPr/>
            </a:pPr>
            <a:r>
              <a:rPr lang="ko-KR" altLang="en-US" sz="1400">
                <a:solidFill>
                  <a:srgbClr val="ff0000"/>
                </a:solidFill>
                <a:latin typeface="나눔스퀘어 네오 Regular"/>
                <a:ea typeface="나눔스퀘어 네오 Regular"/>
              </a:rPr>
              <a:t>지면 풀이에서 향상도의 분모를 잘못 적었습니다</a:t>
            </a:r>
            <a:r>
              <a:rPr lang="en-US" altLang="ko-KR" sz="1400">
                <a:solidFill>
                  <a:srgbClr val="ff0000"/>
                </a:solidFill>
                <a:latin typeface="나눔스퀘어 네오 Regular"/>
                <a:ea typeface="나눔스퀘어 네오 Regular"/>
              </a:rPr>
              <a:t>.</a:t>
            </a:r>
            <a:endParaRPr lang="en-US" altLang="ko-KR" sz="1400">
              <a:solidFill>
                <a:srgbClr val="ff0000"/>
              </a:solidFill>
              <a:latin typeface="나눔스퀘어 네오 Regular"/>
              <a:ea typeface="나눔스퀘어 네오 Regular"/>
            </a:endParaRPr>
          </a:p>
          <a:p>
            <a:pPr lvl="0" latinLnBrk="1">
              <a:defRPr/>
            </a:pPr>
            <a:r>
              <a:rPr lang="en-US" altLang="ko-KR" sz="1400">
                <a:solidFill>
                  <a:srgbClr val="ff0000"/>
                </a:solidFill>
                <a:latin typeface="나눔스퀘어 네오 Regular"/>
                <a:ea typeface="나눔스퀘어 네오 Regular"/>
              </a:rPr>
              <a:t>P(A)*P(B)</a:t>
            </a:r>
            <a:r>
              <a:rPr lang="ko-KR" altLang="en-US" sz="1400">
                <a:solidFill>
                  <a:srgbClr val="ff0000"/>
                </a:solidFill>
                <a:latin typeface="나눔스퀘어 네오 Regular"/>
                <a:ea typeface="나눔스퀘어 네오 Regular"/>
              </a:rPr>
              <a:t>로 모두 수정합니다</a:t>
            </a:r>
            <a:r>
              <a:rPr lang="en-US" altLang="ko-KR" sz="1400">
                <a:solidFill>
                  <a:srgbClr val="ff0000"/>
                </a:solidFill>
                <a:latin typeface="나눔스퀘어 네오 Regular"/>
                <a:ea typeface="나눔스퀘어 네오 Regular"/>
              </a:rPr>
              <a:t>.</a:t>
            </a:r>
            <a:endParaRPr lang="ko-KR" altLang="en-US" sz="1400">
              <a:solidFill>
                <a:srgbClr val="ff0000"/>
              </a:solidFill>
              <a:latin typeface="나눔스퀘어 네오 Regular"/>
              <a:ea typeface="나눔스퀘어 네오 Regular"/>
            </a:endParaRPr>
          </a:p>
          <a:p>
            <a:pPr lvl="0" latinLnBrk="1">
              <a:defRPr/>
            </a:pPr>
            <a:r>
              <a:rPr lang="ko-KR" altLang="en-US" sz="1400">
                <a:solidFill>
                  <a:srgbClr val="ff0000"/>
                </a:solidFill>
                <a:latin typeface="나눔스퀘어 네오 Regular"/>
                <a:ea typeface="나눔스퀘어 네오 Regular"/>
              </a:rPr>
              <a:t>뒤의 답에는 제대로 작성하였습니다</a:t>
            </a:r>
            <a:r>
              <a:rPr lang="en-US" altLang="ko-KR" sz="1400">
                <a:solidFill>
                  <a:srgbClr val="ff0000"/>
                </a:solidFill>
                <a:latin typeface="나눔스퀘어 네오 Regular"/>
                <a:ea typeface="나눔스퀘어 네오 Regular"/>
              </a:rPr>
              <a:t>.</a:t>
            </a:r>
            <a:endParaRPr lang="en-US" altLang="ko-KR" sz="1400">
              <a:solidFill>
                <a:srgbClr val="ff0000"/>
              </a:solidFill>
              <a:latin typeface="나눔스퀘어 네오 Regular"/>
              <a:ea typeface="나눔스퀘어 네오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32983942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52FEB01-36F6-4D31-80DA-9398FDFFF90A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연관성 분석 예시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28600" y="1816100"/>
          <a:ext cx="2461260" cy="3486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5440"/>
                <a:gridCol w="845820"/>
              </a:tblGrid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항목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거래수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딸기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200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바나나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100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포도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50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{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딸기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,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바나나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}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500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{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딸기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,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포도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}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300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{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바나나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,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포도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}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200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{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딸기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,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바나나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,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포도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}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100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전체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1450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944332" y="1294396"/>
          <a:ext cx="5879231" cy="415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668"/>
                <a:gridCol w="849635"/>
                <a:gridCol w="851334"/>
                <a:gridCol w="849630"/>
                <a:gridCol w="851334"/>
                <a:gridCol w="849630"/>
              </a:tblGrid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항목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지지도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KoPub돋움체 Medium"/>
                          <a:ea typeface="KoPub돋움체 Medium"/>
                          <a:cs typeface="+mj-cs"/>
                        </a:rPr>
                        <a:t>P(A)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KoPub돋움체 Medium"/>
                          <a:ea typeface="KoPub돋움체 Medium"/>
                          <a:cs typeface="+mj-cs"/>
                        </a:rPr>
                        <a:t>P(B)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신뢰도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향상도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딸기 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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바나나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41%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76%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62%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55%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13%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바나나 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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딸기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41%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62%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76%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67%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13%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포도 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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바나나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21%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45%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62%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46%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10%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바나나  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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포도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21%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62%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45%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33%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10%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딸기 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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포도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28%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76%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45%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36%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12%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포도 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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딸기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28%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45%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76%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61%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12%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{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바나나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,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포도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}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 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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딸기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7%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20%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76%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33%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7%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{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딸기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,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포도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}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 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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바나나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7%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28%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62%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25%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6%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{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딸기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,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바나나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}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 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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포도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7%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41%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45%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17%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5%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1583096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24</ep:Words>
  <ep:PresentationFormat>화면 슬라이드 쇼(4:3)</ep:PresentationFormat>
  <ep:Paragraphs>7</ep:Paragraphs>
  <ep:Slides>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ep:HeadingPairs>
  <ep:TitlesOfParts>
    <vt:vector size="3" baseType="lpstr">
      <vt:lpstr>Office 테마</vt:lpstr>
      <vt:lpstr>연관성 분석 예시 - 20194111 최민규 지면 풀이</vt:lpstr>
      <vt:lpstr>연관성 분석 예시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2023-08-16T02:40:43.000</dcterms:created>
  <dc:creator>user</dc:creator>
  <cp:lastModifiedBy>user</cp:lastModifiedBy>
  <dcterms:modified xsi:type="dcterms:W3CDTF">2024-05-31T09:38:19.151</dcterms:modified>
  <cp:revision>109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